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1/24/2019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1/24/2019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1/24/2019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1/24/2019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1/24/2019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1/24/2019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1/24/2019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en.wikipedia.org/wiki/List_of_cities_in_the_Philippin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psa.gov.ph/sites/default/files/attachments/hsd/pressrelease/2010%20CB%20-%20Tables%20for%20Special%20Release.xlsx"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openstat.psa.gov.ph/sites/default/files/CPI_2012%3D100_2012-2018_v_1.xlsx"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developer.foursquare.com/places-api#accountType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B3E9CF-C879-4069-B428-F13B59D62863}"/>
              </a:ext>
            </a:extLst>
          </p:cNvPr>
          <p:cNvSpPr>
            <a:spLocks noGrp="1"/>
          </p:cNvSpPr>
          <p:nvPr>
            <p:ph type="ctrTitle"/>
          </p:nvPr>
        </p:nvSpPr>
        <p:spPr/>
        <p:txBody>
          <a:bodyPr/>
          <a:lstStyle/>
          <a:p>
            <a:r>
              <a:rPr lang="en-US" dirty="0"/>
              <a:t>COURSERA CAPSTONE PROJECT</a:t>
            </a:r>
          </a:p>
        </p:txBody>
      </p:sp>
      <p:sp>
        <p:nvSpPr>
          <p:cNvPr id="3" name="Subtitle 2">
            <a:extLst>
              <a:ext uri="{FF2B5EF4-FFF2-40B4-BE49-F238E27FC236}">
                <a16:creationId xmlns:a16="http://schemas.microsoft.com/office/drawing/2014/main" id="{AC87F3CE-2C57-41D6-B828-7745D1E4D5AE}"/>
              </a:ext>
            </a:extLst>
          </p:cNvPr>
          <p:cNvSpPr>
            <a:spLocks noGrp="1"/>
          </p:cNvSpPr>
          <p:nvPr>
            <p:ph type="subTitle" idx="1"/>
          </p:nvPr>
        </p:nvSpPr>
        <p:spPr/>
        <p:txBody>
          <a:bodyPr/>
          <a:lstStyle/>
          <a:p>
            <a:r>
              <a:rPr lang="en-US" dirty="0"/>
              <a:t>THE BATTLE OF NEIGHBORHOODS (WEEK 2)</a:t>
            </a:r>
          </a:p>
        </p:txBody>
      </p:sp>
    </p:spTree>
    <p:extLst>
      <p:ext uri="{BB962C8B-B14F-4D97-AF65-F5344CB8AC3E}">
        <p14:creationId xmlns:p14="http://schemas.microsoft.com/office/powerpoint/2010/main" val="40488637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EF6AF-1B47-4F42-9096-15190554AC03}"/>
              </a:ext>
            </a:extLst>
          </p:cNvPr>
          <p:cNvSpPr>
            <a:spLocks noGrp="1"/>
          </p:cNvSpPr>
          <p:nvPr>
            <p:ph type="title"/>
          </p:nvPr>
        </p:nvSpPr>
        <p:spPr>
          <a:xfrm>
            <a:off x="836613" y="228601"/>
            <a:ext cx="9905998" cy="590549"/>
          </a:xfrm>
        </p:spPr>
        <p:txBody>
          <a:bodyPr/>
          <a:lstStyle/>
          <a:p>
            <a:r>
              <a:rPr lang="en-US" dirty="0"/>
              <a:t>NCR Cities of the Philippines</a:t>
            </a:r>
          </a:p>
        </p:txBody>
      </p:sp>
      <p:sp>
        <p:nvSpPr>
          <p:cNvPr id="3" name="Content Placeholder 2">
            <a:extLst>
              <a:ext uri="{FF2B5EF4-FFF2-40B4-BE49-F238E27FC236}">
                <a16:creationId xmlns:a16="http://schemas.microsoft.com/office/drawing/2014/main" id="{217FDA4C-C13D-4752-BA28-448B4413DEE5}"/>
              </a:ext>
            </a:extLst>
          </p:cNvPr>
          <p:cNvSpPr>
            <a:spLocks noGrp="1"/>
          </p:cNvSpPr>
          <p:nvPr>
            <p:ph idx="1"/>
          </p:nvPr>
        </p:nvSpPr>
        <p:spPr>
          <a:xfrm>
            <a:off x="1381124" y="5362575"/>
            <a:ext cx="9629775" cy="1266824"/>
          </a:xfrm>
        </p:spPr>
        <p:txBody>
          <a:bodyPr>
            <a:normAutofit fontScale="77500" lnSpcReduction="20000"/>
          </a:bodyPr>
          <a:lstStyle/>
          <a:p>
            <a:pPr marL="0" indent="0">
              <a:buNone/>
            </a:pPr>
            <a:r>
              <a:rPr lang="en-US" dirty="0"/>
              <a:t>As per Philippine Statistics Authority (https://psa.gov.ph), the National Capital Region (NCR) or commonly known as Metro Manila has a population of 12.8M in only an area of 239 square miles (620 </a:t>
            </a:r>
            <a:r>
              <a:rPr lang="en-US" dirty="0" err="1"/>
              <a:t>sq</a:t>
            </a:r>
            <a:r>
              <a:rPr lang="en-US" dirty="0"/>
              <a:t> km) as of 2015.  This is roughly 13% of the total population in the country.</a:t>
            </a:r>
          </a:p>
          <a:p>
            <a:endParaRPr lang="en-US" dirty="0"/>
          </a:p>
        </p:txBody>
      </p:sp>
      <p:pic>
        <p:nvPicPr>
          <p:cNvPr id="4" name="Picture 3">
            <a:extLst>
              <a:ext uri="{FF2B5EF4-FFF2-40B4-BE49-F238E27FC236}">
                <a16:creationId xmlns:a16="http://schemas.microsoft.com/office/drawing/2014/main" id="{91C1BDFA-46C3-4B2F-B8B0-EE6ACF1FE6D8}"/>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60248" y="981074"/>
            <a:ext cx="5318405" cy="4029076"/>
          </a:xfrm>
          <a:prstGeom prst="rect">
            <a:avLst/>
          </a:prstGeom>
        </p:spPr>
      </p:pic>
      <p:pic>
        <p:nvPicPr>
          <p:cNvPr id="5" name="Picture 4">
            <a:extLst>
              <a:ext uri="{FF2B5EF4-FFF2-40B4-BE49-F238E27FC236}">
                <a16:creationId xmlns:a16="http://schemas.microsoft.com/office/drawing/2014/main" id="{533A6B34-3CAD-4595-A431-B1222EC0A831}"/>
              </a:ext>
            </a:extLst>
          </p:cNvPr>
          <p:cNvPicPr/>
          <p:nvPr/>
        </p:nvPicPr>
        <p:blipFill>
          <a:blip r:embed="rId3">
            <a:extLst>
              <a:ext uri="{28A0092B-C50C-407E-A947-70E740481C1C}">
                <a14:useLocalDpi xmlns:a14="http://schemas.microsoft.com/office/drawing/2010/main" val="0"/>
              </a:ext>
            </a:extLst>
          </a:blip>
          <a:stretch>
            <a:fillRect/>
          </a:stretch>
        </p:blipFill>
        <p:spPr>
          <a:xfrm>
            <a:off x="6096000" y="971549"/>
            <a:ext cx="4991099" cy="4029075"/>
          </a:xfrm>
          <a:prstGeom prst="rect">
            <a:avLst/>
          </a:prstGeom>
        </p:spPr>
      </p:pic>
    </p:spTree>
    <p:extLst>
      <p:ext uri="{BB962C8B-B14F-4D97-AF65-F5344CB8AC3E}">
        <p14:creationId xmlns:p14="http://schemas.microsoft.com/office/powerpoint/2010/main" val="6281307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FAC93E-F9E0-40A8-BA82-33FA1B8388AF}"/>
              </a:ext>
            </a:extLst>
          </p:cNvPr>
          <p:cNvSpPr>
            <a:spLocks noGrp="1"/>
          </p:cNvSpPr>
          <p:nvPr>
            <p:ph type="title"/>
          </p:nvPr>
        </p:nvSpPr>
        <p:spPr/>
        <p:txBody>
          <a:bodyPr/>
          <a:lstStyle/>
          <a:p>
            <a:r>
              <a:rPr lang="en-US" b="1" dirty="0"/>
              <a:t>NCR (Metro Manila)</a:t>
            </a:r>
            <a:br>
              <a:rPr lang="en-US" b="1" dirty="0"/>
            </a:br>
            <a:endParaRPr lang="en-US" dirty="0"/>
          </a:p>
        </p:txBody>
      </p:sp>
      <p:pic>
        <p:nvPicPr>
          <p:cNvPr id="4" name="Content Placeholder 3">
            <a:extLst>
              <a:ext uri="{FF2B5EF4-FFF2-40B4-BE49-F238E27FC236}">
                <a16:creationId xmlns:a16="http://schemas.microsoft.com/office/drawing/2014/main" id="{106754A8-EE21-4C44-9A25-0AEE6E019A4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457325" y="1638300"/>
            <a:ext cx="9115425" cy="4800600"/>
          </a:xfrm>
          <a:prstGeom prst="rect">
            <a:avLst/>
          </a:prstGeom>
        </p:spPr>
      </p:pic>
    </p:spTree>
    <p:extLst>
      <p:ext uri="{BB962C8B-B14F-4D97-AF65-F5344CB8AC3E}">
        <p14:creationId xmlns:p14="http://schemas.microsoft.com/office/powerpoint/2010/main" val="11282676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3C4518A-5F02-4681-B4AD-97036BBD2429}"/>
              </a:ext>
            </a:extLst>
          </p:cNvPr>
          <p:cNvSpPr>
            <a:spLocks noGrp="1"/>
          </p:cNvSpPr>
          <p:nvPr>
            <p:ph idx="1"/>
          </p:nvPr>
        </p:nvSpPr>
        <p:spPr>
          <a:xfrm>
            <a:off x="1143000" y="6028718"/>
            <a:ext cx="9905999" cy="829282"/>
          </a:xfrm>
        </p:spPr>
        <p:txBody>
          <a:bodyPr>
            <a:normAutofit fontScale="92500" lnSpcReduction="10000"/>
          </a:bodyPr>
          <a:lstStyle/>
          <a:p>
            <a:r>
              <a:rPr lang="en-US" dirty="0"/>
              <a:t>The top 5 cities are Manila (110,000), Pasay (78,000), Caloocan (78,000), </a:t>
            </a:r>
            <a:r>
              <a:rPr lang="en-US" dirty="0" err="1"/>
              <a:t>Navotas</a:t>
            </a:r>
            <a:r>
              <a:rPr lang="en-US" dirty="0"/>
              <a:t> (73,000) and Makati (70,000) in terms of Density per square mile.</a:t>
            </a:r>
          </a:p>
          <a:p>
            <a:endParaRPr lang="en-US" dirty="0"/>
          </a:p>
        </p:txBody>
      </p:sp>
      <p:pic>
        <p:nvPicPr>
          <p:cNvPr id="4" name="Picture 3">
            <a:extLst>
              <a:ext uri="{FF2B5EF4-FFF2-40B4-BE49-F238E27FC236}">
                <a16:creationId xmlns:a16="http://schemas.microsoft.com/office/drawing/2014/main" id="{677B0906-1A36-4F04-8F9B-B453AA7BE5FD}"/>
              </a:ext>
            </a:extLst>
          </p:cNvPr>
          <p:cNvPicPr/>
          <p:nvPr/>
        </p:nvPicPr>
        <p:blipFill>
          <a:blip r:embed="rId2">
            <a:extLst>
              <a:ext uri="{28A0092B-C50C-407E-A947-70E740481C1C}">
                <a14:useLocalDpi xmlns:a14="http://schemas.microsoft.com/office/drawing/2010/main" val="0"/>
              </a:ext>
            </a:extLst>
          </a:blip>
          <a:stretch>
            <a:fillRect/>
          </a:stretch>
        </p:blipFill>
        <p:spPr>
          <a:xfrm>
            <a:off x="1247775" y="190500"/>
            <a:ext cx="9696451" cy="5743575"/>
          </a:xfrm>
          <a:prstGeom prst="rect">
            <a:avLst/>
          </a:prstGeom>
        </p:spPr>
      </p:pic>
    </p:spTree>
    <p:extLst>
      <p:ext uri="{BB962C8B-B14F-4D97-AF65-F5344CB8AC3E}">
        <p14:creationId xmlns:p14="http://schemas.microsoft.com/office/powerpoint/2010/main" val="28198204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7C93D-10EA-4AAE-BA92-297413248FDD}"/>
              </a:ext>
            </a:extLst>
          </p:cNvPr>
          <p:cNvSpPr>
            <a:spLocks noGrp="1"/>
          </p:cNvSpPr>
          <p:nvPr>
            <p:ph type="title"/>
          </p:nvPr>
        </p:nvSpPr>
        <p:spPr>
          <a:xfrm>
            <a:off x="1141413" y="389918"/>
            <a:ext cx="9905998" cy="324457"/>
          </a:xfrm>
        </p:spPr>
        <p:txBody>
          <a:bodyPr>
            <a:normAutofit fontScale="90000"/>
          </a:bodyPr>
          <a:lstStyle/>
          <a:p>
            <a:r>
              <a:rPr lang="en-US" b="1" dirty="0"/>
              <a:t>Projected Population</a:t>
            </a:r>
            <a:br>
              <a:rPr lang="en-US" b="1" dirty="0"/>
            </a:br>
            <a:endParaRPr lang="en-US" dirty="0"/>
          </a:p>
        </p:txBody>
      </p:sp>
      <p:pic>
        <p:nvPicPr>
          <p:cNvPr id="4" name="Content Placeholder 3">
            <a:extLst>
              <a:ext uri="{FF2B5EF4-FFF2-40B4-BE49-F238E27FC236}">
                <a16:creationId xmlns:a16="http://schemas.microsoft.com/office/drawing/2014/main" id="{3CECD519-7F75-4038-B770-B373DC010D23}"/>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958849" y="896937"/>
            <a:ext cx="10088562" cy="4198937"/>
          </a:xfrm>
          <a:prstGeom prst="rect">
            <a:avLst/>
          </a:prstGeom>
        </p:spPr>
      </p:pic>
      <p:sp>
        <p:nvSpPr>
          <p:cNvPr id="5" name="Rectangle 4">
            <a:extLst>
              <a:ext uri="{FF2B5EF4-FFF2-40B4-BE49-F238E27FC236}">
                <a16:creationId xmlns:a16="http://schemas.microsoft.com/office/drawing/2014/main" id="{29F4BC8E-9CDC-4414-83B4-7571E29330A7}"/>
              </a:ext>
            </a:extLst>
          </p:cNvPr>
          <p:cNvSpPr/>
          <p:nvPr/>
        </p:nvSpPr>
        <p:spPr>
          <a:xfrm>
            <a:off x="1541461" y="5490667"/>
            <a:ext cx="9505950" cy="671915"/>
          </a:xfrm>
          <a:prstGeom prst="rect">
            <a:avLst/>
          </a:prstGeom>
        </p:spPr>
        <p:txBody>
          <a:bodyPr wrap="squar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Calibri" panose="020F0502020204030204" pitchFamily="34" charset="0"/>
              </a:rPr>
              <a:t>The projected population in Metro Manila is expected to increase by 630,000 or 5% from 2015 to 2020, and will continue to increase gradually every 5 years until 2045, particularly senior citizens.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243573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5826D-D602-4CE8-9205-C3D182FAC470}"/>
              </a:ext>
            </a:extLst>
          </p:cNvPr>
          <p:cNvSpPr>
            <a:spLocks noGrp="1"/>
          </p:cNvSpPr>
          <p:nvPr>
            <p:ph type="title"/>
          </p:nvPr>
        </p:nvSpPr>
        <p:spPr>
          <a:xfrm>
            <a:off x="1141412" y="161317"/>
            <a:ext cx="9905998" cy="905482"/>
          </a:xfrm>
        </p:spPr>
        <p:txBody>
          <a:bodyPr>
            <a:normAutofit fontScale="90000"/>
          </a:bodyPr>
          <a:lstStyle/>
          <a:p>
            <a:r>
              <a:rPr lang="en-US" b="1" dirty="0"/>
              <a:t>Consumer Price Index</a:t>
            </a:r>
            <a:br>
              <a:rPr lang="en-US" b="1" dirty="0"/>
            </a:br>
            <a:endParaRPr lang="en-US" dirty="0"/>
          </a:p>
        </p:txBody>
      </p:sp>
      <p:pic>
        <p:nvPicPr>
          <p:cNvPr id="4" name="Content Placeholder 3">
            <a:extLst>
              <a:ext uri="{FF2B5EF4-FFF2-40B4-BE49-F238E27FC236}">
                <a16:creationId xmlns:a16="http://schemas.microsoft.com/office/drawing/2014/main" id="{4C70FD57-7A35-45A5-8B07-3349D7A2B5A2}"/>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300955" y="652952"/>
            <a:ext cx="9586909" cy="4513262"/>
          </a:xfrm>
          <a:prstGeom prst="rect">
            <a:avLst/>
          </a:prstGeom>
        </p:spPr>
      </p:pic>
      <p:sp>
        <p:nvSpPr>
          <p:cNvPr id="5" name="Rectangle 4">
            <a:extLst>
              <a:ext uri="{FF2B5EF4-FFF2-40B4-BE49-F238E27FC236}">
                <a16:creationId xmlns:a16="http://schemas.microsoft.com/office/drawing/2014/main" id="{7D356D23-8DF4-4AD4-9DA4-0E86A3AC2718}"/>
              </a:ext>
            </a:extLst>
          </p:cNvPr>
          <p:cNvSpPr/>
          <p:nvPr/>
        </p:nvSpPr>
        <p:spPr>
          <a:xfrm>
            <a:off x="698496" y="5179017"/>
            <a:ext cx="11229975" cy="1663597"/>
          </a:xfrm>
          <a:prstGeom prst="rect">
            <a:avLst/>
          </a:prstGeom>
        </p:spPr>
        <p:txBody>
          <a:bodyPr wrap="squar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Calibri" panose="020F0502020204030204" pitchFamily="34" charset="0"/>
              </a:rPr>
              <a:t>The trend of Consumer Price Index from 2012 to 2018 for Metro Manila of all household goods and services including Foods are steady except for Alcoholic Beverages and Tobacco which incurred a 79% increase (100 to 179) due to sin taxes imposed by the government.  </a:t>
            </a: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dirty="0">
                <a:latin typeface="Calibri" panose="020F0502020204030204" pitchFamily="34" charset="0"/>
                <a:ea typeface="Times New Roman" panose="02020603050405020304" pitchFamily="18" charset="0"/>
                <a:cs typeface="Calibri" panose="020F0502020204030204" pitchFamily="34" charset="0"/>
              </a:rPr>
              <a:t>Accordingly, business operational costs such as food and beverage supplies, lease and rentals, electricity, water, gas, communication and transportation are expected to be stable as well in the future.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410092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1BFEA-139D-410E-A1E1-A939CC68F740}"/>
              </a:ext>
            </a:extLst>
          </p:cNvPr>
          <p:cNvSpPr>
            <a:spLocks noGrp="1"/>
          </p:cNvSpPr>
          <p:nvPr>
            <p:ph type="title"/>
          </p:nvPr>
        </p:nvSpPr>
        <p:spPr>
          <a:xfrm>
            <a:off x="1046164" y="-161926"/>
            <a:ext cx="9905998" cy="1228725"/>
          </a:xfrm>
        </p:spPr>
        <p:txBody>
          <a:bodyPr/>
          <a:lstStyle/>
          <a:p>
            <a:r>
              <a:rPr lang="en-US" b="1" dirty="0"/>
              <a:t>4. Results and Discussion</a:t>
            </a:r>
            <a:endParaRPr lang="en-US" dirty="0"/>
          </a:p>
        </p:txBody>
      </p:sp>
      <p:sp>
        <p:nvSpPr>
          <p:cNvPr id="3" name="Content Placeholder 2">
            <a:extLst>
              <a:ext uri="{FF2B5EF4-FFF2-40B4-BE49-F238E27FC236}">
                <a16:creationId xmlns:a16="http://schemas.microsoft.com/office/drawing/2014/main" id="{1E6CD631-84D9-483A-8EFE-47F1093B2BDF}"/>
              </a:ext>
            </a:extLst>
          </p:cNvPr>
          <p:cNvSpPr>
            <a:spLocks noGrp="1"/>
          </p:cNvSpPr>
          <p:nvPr>
            <p:ph idx="1"/>
          </p:nvPr>
        </p:nvSpPr>
        <p:spPr>
          <a:xfrm>
            <a:off x="1143000" y="1658142"/>
            <a:ext cx="9905999" cy="4456908"/>
          </a:xfrm>
        </p:spPr>
        <p:txBody>
          <a:bodyPr>
            <a:normAutofit fontScale="85000" lnSpcReduction="20000"/>
          </a:bodyPr>
          <a:lstStyle/>
          <a:p>
            <a:r>
              <a:rPr lang="en-US" b="1" u="sng" dirty="0"/>
              <a:t>The best city</a:t>
            </a:r>
            <a:endParaRPr lang="en-US" b="1" dirty="0"/>
          </a:p>
          <a:p>
            <a:r>
              <a:rPr lang="en-US" dirty="0"/>
              <a:t>Based on the above exploratory data analysis and qualitative research about the cities mentioned, the City of </a:t>
            </a:r>
            <a:r>
              <a:rPr lang="en-US" b="1" dirty="0"/>
              <a:t>Makati</a:t>
            </a:r>
            <a:r>
              <a:rPr lang="en-US" dirty="0"/>
              <a:t> was selected due to the following:</a:t>
            </a:r>
          </a:p>
          <a:p>
            <a:pPr lvl="0"/>
            <a:r>
              <a:rPr lang="en-US" dirty="0"/>
              <a:t>It is one of the top 5 cities in Density per square mile (70,000 / </a:t>
            </a:r>
            <a:r>
              <a:rPr lang="en-US" dirty="0" err="1"/>
              <a:t>sq</a:t>
            </a:r>
            <a:r>
              <a:rPr lang="en-US" dirty="0"/>
              <a:t> mi) with a population of 582,602. </a:t>
            </a:r>
          </a:p>
          <a:p>
            <a:r>
              <a:rPr lang="en-US" dirty="0"/>
              <a:t> </a:t>
            </a:r>
          </a:p>
          <a:p>
            <a:pPr lvl="0"/>
            <a:r>
              <a:rPr lang="en-US" dirty="0"/>
              <a:t>It is currently the top business district in the country with the highest concentration of multinational and local corporations.</a:t>
            </a:r>
          </a:p>
          <a:p>
            <a:r>
              <a:rPr lang="en-US" dirty="0"/>
              <a:t> </a:t>
            </a:r>
          </a:p>
          <a:p>
            <a:pPr lvl="0"/>
            <a:r>
              <a:rPr lang="en-US" dirty="0"/>
              <a:t>Strategically located in the center of Metro Manila, as shown in the map below, it is surrounded by other cities such as Mandaluyong, Pasig, Taguig, Pasay and Manila.</a:t>
            </a:r>
          </a:p>
          <a:p>
            <a:endParaRPr lang="en-US" dirty="0"/>
          </a:p>
        </p:txBody>
      </p:sp>
    </p:spTree>
    <p:extLst>
      <p:ext uri="{BB962C8B-B14F-4D97-AF65-F5344CB8AC3E}">
        <p14:creationId xmlns:p14="http://schemas.microsoft.com/office/powerpoint/2010/main" val="2105549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FC44A-E9DA-4362-84BC-640BC608180F}"/>
              </a:ext>
            </a:extLst>
          </p:cNvPr>
          <p:cNvSpPr>
            <a:spLocks noGrp="1"/>
          </p:cNvSpPr>
          <p:nvPr>
            <p:ph type="title"/>
          </p:nvPr>
        </p:nvSpPr>
        <p:spPr>
          <a:xfrm>
            <a:off x="1143001" y="314325"/>
            <a:ext cx="9905998" cy="638782"/>
          </a:xfrm>
        </p:spPr>
        <p:txBody>
          <a:bodyPr/>
          <a:lstStyle/>
          <a:p>
            <a:r>
              <a:rPr lang="en-US" dirty="0"/>
              <a:t>Makati neighborhoods</a:t>
            </a:r>
          </a:p>
        </p:txBody>
      </p:sp>
      <p:pic>
        <p:nvPicPr>
          <p:cNvPr id="4" name="Content Placeholder 3">
            <a:extLst>
              <a:ext uri="{FF2B5EF4-FFF2-40B4-BE49-F238E27FC236}">
                <a16:creationId xmlns:a16="http://schemas.microsoft.com/office/drawing/2014/main" id="{340E91CC-940E-4E9F-BF2A-1E8A672604B3}"/>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1504950" y="1133475"/>
            <a:ext cx="8448675" cy="4829175"/>
          </a:xfrm>
          <a:prstGeom prst="rect">
            <a:avLst/>
          </a:prstGeom>
        </p:spPr>
      </p:pic>
      <p:sp>
        <p:nvSpPr>
          <p:cNvPr id="5" name="Rectangle 4">
            <a:extLst>
              <a:ext uri="{FF2B5EF4-FFF2-40B4-BE49-F238E27FC236}">
                <a16:creationId xmlns:a16="http://schemas.microsoft.com/office/drawing/2014/main" id="{237531C8-B1E1-496C-A926-5E0DC92BD8B8}"/>
              </a:ext>
            </a:extLst>
          </p:cNvPr>
          <p:cNvSpPr/>
          <p:nvPr/>
        </p:nvSpPr>
        <p:spPr>
          <a:xfrm>
            <a:off x="1504949" y="6143018"/>
            <a:ext cx="9544049" cy="375552"/>
          </a:xfrm>
          <a:prstGeom prst="rect">
            <a:avLst/>
          </a:prstGeom>
        </p:spPr>
        <p:txBody>
          <a:bodyPr wrap="square">
            <a:spAutoFit/>
          </a:bodyPr>
          <a:lstStyle/>
          <a:p>
            <a:pPr algn="ctr">
              <a:lnSpc>
                <a:spcPct val="107000"/>
              </a:lnSpc>
              <a:spcAft>
                <a:spcPts val="800"/>
              </a:spcAft>
            </a:pPr>
            <a:r>
              <a:rPr lang="en-US" dirty="0">
                <a:latin typeface="Calibri" panose="020F0502020204030204" pitchFamily="34" charset="0"/>
                <a:ea typeface="Times New Roman" panose="02020603050405020304" pitchFamily="18" charset="0"/>
                <a:cs typeface="Calibri" panose="020F0502020204030204" pitchFamily="34" charset="0"/>
              </a:rPr>
              <a:t>As per Wikipedia, there are 31 neighborhoods in Makati.</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6837369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D2BB7-C6FF-4B90-91E4-A5EDACAB0734}"/>
              </a:ext>
            </a:extLst>
          </p:cNvPr>
          <p:cNvSpPr>
            <a:spLocks noGrp="1"/>
          </p:cNvSpPr>
          <p:nvPr>
            <p:ph type="title"/>
          </p:nvPr>
        </p:nvSpPr>
        <p:spPr>
          <a:xfrm>
            <a:off x="827088" y="-411771"/>
            <a:ext cx="9905998" cy="1478570"/>
          </a:xfrm>
        </p:spPr>
        <p:txBody>
          <a:bodyPr/>
          <a:lstStyle/>
          <a:p>
            <a:r>
              <a:rPr lang="en-US" dirty="0"/>
              <a:t>Makati neighborhoods</a:t>
            </a:r>
          </a:p>
        </p:txBody>
      </p:sp>
      <p:pic>
        <p:nvPicPr>
          <p:cNvPr id="4" name="Content Placeholder 3">
            <a:extLst>
              <a:ext uri="{FF2B5EF4-FFF2-40B4-BE49-F238E27FC236}">
                <a16:creationId xmlns:a16="http://schemas.microsoft.com/office/drawing/2014/main" id="{D86DA832-B2E7-491A-9D91-05DA4CD9C5F2}"/>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028700" y="800100"/>
            <a:ext cx="9772650" cy="5438775"/>
          </a:xfrm>
          <a:prstGeom prst="rect">
            <a:avLst/>
          </a:prstGeom>
        </p:spPr>
      </p:pic>
      <p:sp>
        <p:nvSpPr>
          <p:cNvPr id="5" name="Rectangle 4">
            <a:extLst>
              <a:ext uri="{FF2B5EF4-FFF2-40B4-BE49-F238E27FC236}">
                <a16:creationId xmlns:a16="http://schemas.microsoft.com/office/drawing/2014/main" id="{E94D528B-EAF8-4EFE-877B-0CEBFB0F8DA7}"/>
              </a:ext>
            </a:extLst>
          </p:cNvPr>
          <p:cNvSpPr/>
          <p:nvPr/>
        </p:nvSpPr>
        <p:spPr>
          <a:xfrm>
            <a:off x="2897047" y="6343651"/>
            <a:ext cx="6397905" cy="369332"/>
          </a:xfrm>
          <a:prstGeom prst="rect">
            <a:avLst/>
          </a:prstGeom>
        </p:spPr>
        <p:txBody>
          <a:bodyPr wrap="non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The neighborhoods were clustered using </a:t>
            </a:r>
            <a:r>
              <a:rPr lang="en-US" dirty="0" err="1">
                <a:latin typeface="Calibri" panose="020F0502020204030204" pitchFamily="34" charset="0"/>
                <a:ea typeface="Times New Roman" panose="02020603050405020304" pitchFamily="18" charset="0"/>
                <a:cs typeface="Calibri" panose="020F0502020204030204" pitchFamily="34" charset="0"/>
              </a:rPr>
              <a:t>Kmeans</a:t>
            </a:r>
            <a:r>
              <a:rPr lang="en-US" dirty="0">
                <a:latin typeface="Calibri" panose="020F0502020204030204" pitchFamily="34" charset="0"/>
                <a:ea typeface="Times New Roman" panose="02020603050405020304" pitchFamily="18" charset="0"/>
                <a:cs typeface="Calibri" panose="020F0502020204030204" pitchFamily="34" charset="0"/>
              </a:rPr>
              <a:t> as shown above.</a:t>
            </a:r>
            <a:endParaRPr lang="en-US" dirty="0"/>
          </a:p>
        </p:txBody>
      </p:sp>
    </p:spTree>
    <p:extLst>
      <p:ext uri="{BB962C8B-B14F-4D97-AF65-F5344CB8AC3E}">
        <p14:creationId xmlns:p14="http://schemas.microsoft.com/office/powerpoint/2010/main" val="32527615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E5320B-E007-4324-A7D8-49936F127BD4}"/>
              </a:ext>
            </a:extLst>
          </p:cNvPr>
          <p:cNvSpPr>
            <a:spLocks noGrp="1"/>
          </p:cNvSpPr>
          <p:nvPr>
            <p:ph type="title"/>
          </p:nvPr>
        </p:nvSpPr>
        <p:spPr>
          <a:xfrm>
            <a:off x="1236663" y="133348"/>
            <a:ext cx="9905998" cy="739285"/>
          </a:xfrm>
        </p:spPr>
        <p:txBody>
          <a:bodyPr/>
          <a:lstStyle/>
          <a:p>
            <a:r>
              <a:rPr lang="en-US" dirty="0"/>
              <a:t>The winning cluster - 2</a:t>
            </a:r>
          </a:p>
        </p:txBody>
      </p:sp>
      <p:pic>
        <p:nvPicPr>
          <p:cNvPr id="4" name="Content Placeholder 3">
            <a:extLst>
              <a:ext uri="{FF2B5EF4-FFF2-40B4-BE49-F238E27FC236}">
                <a16:creationId xmlns:a16="http://schemas.microsoft.com/office/drawing/2014/main" id="{BD8FF2B8-89FF-4512-B710-08823E8DE7EF}"/>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71500" y="872633"/>
            <a:ext cx="11106150" cy="5566267"/>
          </a:xfrm>
          <a:prstGeom prst="rect">
            <a:avLst/>
          </a:prstGeom>
        </p:spPr>
      </p:pic>
    </p:spTree>
    <p:extLst>
      <p:ext uri="{BB962C8B-B14F-4D97-AF65-F5344CB8AC3E}">
        <p14:creationId xmlns:p14="http://schemas.microsoft.com/office/powerpoint/2010/main" val="12784621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4E088-33EE-4C4C-B129-F468144B101E}"/>
              </a:ext>
            </a:extLst>
          </p:cNvPr>
          <p:cNvSpPr>
            <a:spLocks noGrp="1"/>
          </p:cNvSpPr>
          <p:nvPr>
            <p:ph type="title"/>
          </p:nvPr>
        </p:nvSpPr>
        <p:spPr>
          <a:xfrm>
            <a:off x="960438" y="0"/>
            <a:ext cx="9905998" cy="667357"/>
          </a:xfrm>
        </p:spPr>
        <p:txBody>
          <a:bodyPr/>
          <a:lstStyle/>
          <a:p>
            <a:r>
              <a:rPr lang="en-US" dirty="0"/>
              <a:t>The winning cluster - 2</a:t>
            </a:r>
          </a:p>
        </p:txBody>
      </p:sp>
      <p:sp>
        <p:nvSpPr>
          <p:cNvPr id="3" name="Content Placeholder 2">
            <a:extLst>
              <a:ext uri="{FF2B5EF4-FFF2-40B4-BE49-F238E27FC236}">
                <a16:creationId xmlns:a16="http://schemas.microsoft.com/office/drawing/2014/main" id="{D9EE7652-B635-4AD6-9F6E-D01C299781B7}"/>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782FFF56-A885-4693-A586-DA2D0A5253C3}"/>
              </a:ext>
            </a:extLst>
          </p:cNvPr>
          <p:cNvPicPr/>
          <p:nvPr/>
        </p:nvPicPr>
        <p:blipFill>
          <a:blip r:embed="rId2">
            <a:extLst>
              <a:ext uri="{28A0092B-C50C-407E-A947-70E740481C1C}">
                <a14:useLocalDpi xmlns:a14="http://schemas.microsoft.com/office/drawing/2010/main" val="0"/>
              </a:ext>
            </a:extLst>
          </a:blip>
          <a:stretch>
            <a:fillRect/>
          </a:stretch>
        </p:blipFill>
        <p:spPr>
          <a:xfrm>
            <a:off x="960438" y="809625"/>
            <a:ext cx="10298112" cy="5762625"/>
          </a:xfrm>
          <a:prstGeom prst="rect">
            <a:avLst/>
          </a:prstGeom>
        </p:spPr>
      </p:pic>
    </p:spTree>
    <p:extLst>
      <p:ext uri="{BB962C8B-B14F-4D97-AF65-F5344CB8AC3E}">
        <p14:creationId xmlns:p14="http://schemas.microsoft.com/office/powerpoint/2010/main" val="2572009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93763-0288-497A-9A9D-67F3CDFABABA}"/>
              </a:ext>
            </a:extLst>
          </p:cNvPr>
          <p:cNvSpPr>
            <a:spLocks noGrp="1"/>
          </p:cNvSpPr>
          <p:nvPr>
            <p:ph type="title"/>
          </p:nvPr>
        </p:nvSpPr>
        <p:spPr/>
        <p:txBody>
          <a:bodyPr/>
          <a:lstStyle/>
          <a:p>
            <a:r>
              <a:rPr lang="en-US" b="1" dirty="0"/>
              <a:t>1. Introduction / Business Problem</a:t>
            </a:r>
            <a:br>
              <a:rPr lang="en-US" b="1" dirty="0"/>
            </a:br>
            <a:endParaRPr lang="en-US" dirty="0"/>
          </a:p>
        </p:txBody>
      </p:sp>
      <p:sp>
        <p:nvSpPr>
          <p:cNvPr id="3" name="Content Placeholder 2">
            <a:extLst>
              <a:ext uri="{FF2B5EF4-FFF2-40B4-BE49-F238E27FC236}">
                <a16:creationId xmlns:a16="http://schemas.microsoft.com/office/drawing/2014/main" id="{2F6EFEBB-9867-40D5-B225-16D3E3BD9124}"/>
              </a:ext>
            </a:extLst>
          </p:cNvPr>
          <p:cNvSpPr>
            <a:spLocks noGrp="1"/>
          </p:cNvSpPr>
          <p:nvPr>
            <p:ph idx="1"/>
          </p:nvPr>
        </p:nvSpPr>
        <p:spPr>
          <a:xfrm>
            <a:off x="1141412" y="1552574"/>
            <a:ext cx="9905999" cy="4524375"/>
          </a:xfrm>
        </p:spPr>
        <p:txBody>
          <a:bodyPr>
            <a:normAutofit fontScale="92500"/>
          </a:bodyPr>
          <a:lstStyle/>
          <a:p>
            <a:pPr marL="0" indent="0">
              <a:buNone/>
            </a:pPr>
            <a:r>
              <a:rPr lang="en-US" dirty="0"/>
              <a:t>A foreign restaurant company is looking for the best place to open their business in the Philippines where it requires that the location should be in the following: </a:t>
            </a:r>
          </a:p>
          <a:p>
            <a:pPr lvl="0"/>
            <a:r>
              <a:rPr lang="en-US" dirty="0"/>
              <a:t>high concentration of corporations for prospect customers</a:t>
            </a:r>
          </a:p>
          <a:p>
            <a:pPr lvl="0"/>
            <a:r>
              <a:rPr lang="en-US" dirty="0"/>
              <a:t>proximity to shopping malls or grocery stores for food supplies</a:t>
            </a:r>
          </a:p>
          <a:p>
            <a:pPr lvl="0"/>
            <a:r>
              <a:rPr lang="en-US" dirty="0"/>
              <a:t>established competitors as basis for human traffic in the area</a:t>
            </a:r>
          </a:p>
          <a:p>
            <a:pPr marL="0" indent="0">
              <a:buNone/>
            </a:pPr>
            <a:endParaRPr lang="en-US" dirty="0"/>
          </a:p>
          <a:p>
            <a:pPr marL="0" indent="0">
              <a:buNone/>
            </a:pPr>
            <a:r>
              <a:rPr lang="en-US" dirty="0"/>
              <a:t>First, we need to determine which region and city in the Philippines is the best location and then finally to identify which neighborhood is ideal considering above requirements.</a:t>
            </a:r>
          </a:p>
          <a:p>
            <a:endParaRPr lang="en-US" dirty="0"/>
          </a:p>
        </p:txBody>
      </p:sp>
    </p:spTree>
    <p:extLst>
      <p:ext uri="{BB962C8B-B14F-4D97-AF65-F5344CB8AC3E}">
        <p14:creationId xmlns:p14="http://schemas.microsoft.com/office/powerpoint/2010/main" val="40254598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253E6-5A3B-4C23-804C-D5B4F146AED1}"/>
              </a:ext>
            </a:extLst>
          </p:cNvPr>
          <p:cNvSpPr>
            <a:spLocks noGrp="1"/>
          </p:cNvSpPr>
          <p:nvPr>
            <p:ph type="title"/>
          </p:nvPr>
        </p:nvSpPr>
        <p:spPr>
          <a:xfrm>
            <a:off x="1143001" y="104168"/>
            <a:ext cx="9905998" cy="962631"/>
          </a:xfrm>
        </p:spPr>
        <p:txBody>
          <a:bodyPr>
            <a:normAutofit fontScale="90000"/>
          </a:bodyPr>
          <a:lstStyle/>
          <a:p>
            <a:r>
              <a:rPr lang="en-US" b="1" dirty="0"/>
              <a:t>5. Conclusion</a:t>
            </a:r>
            <a:br>
              <a:rPr lang="en-US" b="1" dirty="0"/>
            </a:br>
            <a:endParaRPr lang="en-US" dirty="0"/>
          </a:p>
        </p:txBody>
      </p:sp>
      <p:sp>
        <p:nvSpPr>
          <p:cNvPr id="3" name="Content Placeholder 2">
            <a:extLst>
              <a:ext uri="{FF2B5EF4-FFF2-40B4-BE49-F238E27FC236}">
                <a16:creationId xmlns:a16="http://schemas.microsoft.com/office/drawing/2014/main" id="{95E22722-4BCD-4F40-8B96-7810F61483EE}"/>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4CAD45C-C412-4F1B-956B-212142F2BAD7}"/>
              </a:ext>
            </a:extLst>
          </p:cNvPr>
          <p:cNvPicPr/>
          <p:nvPr/>
        </p:nvPicPr>
        <p:blipFill>
          <a:blip r:embed="rId2">
            <a:extLst>
              <a:ext uri="{28A0092B-C50C-407E-A947-70E740481C1C}">
                <a14:useLocalDpi xmlns:a14="http://schemas.microsoft.com/office/drawing/2010/main" val="0"/>
              </a:ext>
            </a:extLst>
          </a:blip>
          <a:stretch>
            <a:fillRect/>
          </a:stretch>
        </p:blipFill>
        <p:spPr>
          <a:xfrm>
            <a:off x="1009650" y="585483"/>
            <a:ext cx="9296400" cy="5105401"/>
          </a:xfrm>
          <a:prstGeom prst="rect">
            <a:avLst/>
          </a:prstGeom>
        </p:spPr>
      </p:pic>
      <p:sp>
        <p:nvSpPr>
          <p:cNvPr id="5" name="Rectangle 4">
            <a:extLst>
              <a:ext uri="{FF2B5EF4-FFF2-40B4-BE49-F238E27FC236}">
                <a16:creationId xmlns:a16="http://schemas.microsoft.com/office/drawing/2014/main" id="{1F633092-606B-4573-929A-094939FE97C5}"/>
              </a:ext>
            </a:extLst>
          </p:cNvPr>
          <p:cNvSpPr/>
          <p:nvPr/>
        </p:nvSpPr>
        <p:spPr>
          <a:xfrm>
            <a:off x="1141413" y="5785554"/>
            <a:ext cx="10107612" cy="968278"/>
          </a:xfrm>
          <a:prstGeom prst="rect">
            <a:avLst/>
          </a:prstGeom>
        </p:spPr>
        <p:txBody>
          <a:bodyPr wrap="square">
            <a:spAutoFit/>
          </a:bodyPr>
          <a:lstStyle/>
          <a:p>
            <a:pPr>
              <a:lnSpc>
                <a:spcPct val="107000"/>
              </a:lnSpc>
              <a:spcAft>
                <a:spcPts val="800"/>
              </a:spcAft>
            </a:pPr>
            <a:r>
              <a:rPr lang="en-US" dirty="0">
                <a:latin typeface="Calibri" panose="020F0502020204030204" pitchFamily="34" charset="0"/>
                <a:ea typeface="Times New Roman" panose="02020603050405020304" pitchFamily="18" charset="0"/>
                <a:cs typeface="Calibri" panose="020F0502020204030204" pitchFamily="34" charset="0"/>
              </a:rPr>
              <a:t>In conclusion, the neighborhoods of Cluster 2 is the ideal place to open the restaurant business in consideration of restaurants, groceries, malls and convenience stores being ubiquitous specifically around the area of the triangle which is the center of Cluster 2 drawn in the map above.</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114137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FD6713-B157-49A4-A1B2-9B566146C86F}"/>
              </a:ext>
            </a:extLst>
          </p:cNvPr>
          <p:cNvSpPr>
            <a:spLocks noGrp="1"/>
          </p:cNvSpPr>
          <p:nvPr>
            <p:ph type="title"/>
          </p:nvPr>
        </p:nvSpPr>
        <p:spPr>
          <a:xfrm>
            <a:off x="2751138" y="2333018"/>
            <a:ext cx="9905998" cy="1478570"/>
          </a:xfrm>
        </p:spPr>
        <p:txBody>
          <a:bodyPr/>
          <a:lstStyle/>
          <a:p>
            <a:r>
              <a:rPr lang="en-US" dirty="0"/>
              <a:t>Thank you for your time.</a:t>
            </a:r>
          </a:p>
        </p:txBody>
      </p:sp>
    </p:spTree>
    <p:extLst>
      <p:ext uri="{BB962C8B-B14F-4D97-AF65-F5344CB8AC3E}">
        <p14:creationId xmlns:p14="http://schemas.microsoft.com/office/powerpoint/2010/main" val="16688031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1DFAA6-C2BF-4B95-B59C-26F6F1596008}"/>
              </a:ext>
            </a:extLst>
          </p:cNvPr>
          <p:cNvSpPr>
            <a:spLocks noGrp="1"/>
          </p:cNvSpPr>
          <p:nvPr>
            <p:ph type="title"/>
          </p:nvPr>
        </p:nvSpPr>
        <p:spPr/>
        <p:txBody>
          <a:bodyPr/>
          <a:lstStyle/>
          <a:p>
            <a:r>
              <a:rPr lang="en-US" b="1" dirty="0"/>
              <a:t>Target Audience</a:t>
            </a:r>
            <a:br>
              <a:rPr lang="en-US" b="1" dirty="0"/>
            </a:br>
            <a:endParaRPr lang="en-US" dirty="0"/>
          </a:p>
        </p:txBody>
      </p:sp>
      <p:sp>
        <p:nvSpPr>
          <p:cNvPr id="3" name="Content Placeholder 2">
            <a:extLst>
              <a:ext uri="{FF2B5EF4-FFF2-40B4-BE49-F238E27FC236}">
                <a16:creationId xmlns:a16="http://schemas.microsoft.com/office/drawing/2014/main" id="{203E4708-08E1-4DD4-B6E0-7F49A9E55DD0}"/>
              </a:ext>
            </a:extLst>
          </p:cNvPr>
          <p:cNvSpPr>
            <a:spLocks noGrp="1"/>
          </p:cNvSpPr>
          <p:nvPr>
            <p:ph idx="1"/>
          </p:nvPr>
        </p:nvSpPr>
        <p:spPr/>
        <p:txBody>
          <a:bodyPr/>
          <a:lstStyle/>
          <a:p>
            <a:pPr marL="0" indent="0">
              <a:buNone/>
            </a:pPr>
            <a:r>
              <a:rPr lang="en-US" dirty="0"/>
              <a:t>The project also aims to target the following audience:</a:t>
            </a:r>
          </a:p>
          <a:p>
            <a:pPr lvl="0"/>
            <a:r>
              <a:rPr lang="en-US" dirty="0"/>
              <a:t>Businesses looking for new location to open their shops</a:t>
            </a:r>
          </a:p>
          <a:p>
            <a:pPr lvl="0"/>
            <a:r>
              <a:rPr lang="en-US" dirty="0"/>
              <a:t>Employees and job seekers trying to find their preferred neighborhood</a:t>
            </a:r>
          </a:p>
          <a:p>
            <a:pPr lvl="0"/>
            <a:r>
              <a:rPr lang="en-US" dirty="0"/>
              <a:t>Travelers searching for a place to stay where proximity to amenities is important</a:t>
            </a:r>
          </a:p>
          <a:p>
            <a:endParaRPr lang="en-US" dirty="0"/>
          </a:p>
        </p:txBody>
      </p:sp>
    </p:spTree>
    <p:extLst>
      <p:ext uri="{BB962C8B-B14F-4D97-AF65-F5344CB8AC3E}">
        <p14:creationId xmlns:p14="http://schemas.microsoft.com/office/powerpoint/2010/main" val="21345716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35C8-CBC4-4ED3-928D-2766445E8D36}"/>
              </a:ext>
            </a:extLst>
          </p:cNvPr>
          <p:cNvSpPr>
            <a:spLocks noGrp="1"/>
          </p:cNvSpPr>
          <p:nvPr>
            <p:ph type="title"/>
          </p:nvPr>
        </p:nvSpPr>
        <p:spPr/>
        <p:txBody>
          <a:bodyPr/>
          <a:lstStyle/>
          <a:p>
            <a:r>
              <a:rPr lang="en-US" b="1" dirty="0"/>
              <a:t>2. Data</a:t>
            </a:r>
            <a:br>
              <a:rPr lang="en-US" b="1" dirty="0"/>
            </a:br>
            <a:endParaRPr lang="en-US" dirty="0"/>
          </a:p>
        </p:txBody>
      </p:sp>
      <p:sp>
        <p:nvSpPr>
          <p:cNvPr id="3" name="Content Placeholder 2">
            <a:extLst>
              <a:ext uri="{FF2B5EF4-FFF2-40B4-BE49-F238E27FC236}">
                <a16:creationId xmlns:a16="http://schemas.microsoft.com/office/drawing/2014/main" id="{5EF169B6-A452-4CDF-A523-5F27853492A4}"/>
              </a:ext>
            </a:extLst>
          </p:cNvPr>
          <p:cNvSpPr>
            <a:spLocks noGrp="1"/>
          </p:cNvSpPr>
          <p:nvPr>
            <p:ph idx="1"/>
          </p:nvPr>
        </p:nvSpPr>
        <p:spPr/>
        <p:txBody>
          <a:bodyPr/>
          <a:lstStyle/>
          <a:p>
            <a:pPr marL="0" indent="0">
              <a:buNone/>
            </a:pPr>
            <a:r>
              <a:rPr lang="en-US" dirty="0"/>
              <a:t>To solve the problem as defined, the following data are required:</a:t>
            </a:r>
          </a:p>
          <a:p>
            <a:pPr lvl="0"/>
            <a:r>
              <a:rPr lang="en-US" b="1" dirty="0"/>
              <a:t>List of cities in the Philippines</a:t>
            </a:r>
            <a:r>
              <a:rPr lang="en-US" dirty="0"/>
              <a:t> from Wikipedia to ensure all top cities in the country are considered. The Wikipedia website's table containing the list of cities will be scraped using </a:t>
            </a:r>
            <a:r>
              <a:rPr lang="en-US" dirty="0" err="1"/>
              <a:t>BeautifulSoup</a:t>
            </a:r>
            <a:r>
              <a:rPr lang="en-US" dirty="0"/>
              <a:t> to be stored in Pandas </a:t>
            </a:r>
            <a:r>
              <a:rPr lang="en-US" dirty="0" err="1"/>
              <a:t>DataFrame</a:t>
            </a:r>
            <a:r>
              <a:rPr lang="en-US" dirty="0"/>
              <a:t>.</a:t>
            </a:r>
          </a:p>
          <a:p>
            <a:pPr lvl="0"/>
            <a:endParaRPr lang="en-US" dirty="0"/>
          </a:p>
          <a:p>
            <a:pPr marL="0" indent="0">
              <a:buNone/>
            </a:pPr>
            <a:r>
              <a:rPr lang="en-US" dirty="0"/>
              <a:t>Link: </a:t>
            </a:r>
            <a:r>
              <a:rPr lang="en-US" u="sng" dirty="0">
                <a:hlinkClick r:id="rId2"/>
              </a:rPr>
              <a:t>https://en.wikipedia.org/wiki/List_of_cities_in_the_Philippines</a:t>
            </a:r>
            <a:r>
              <a:rPr lang="en-US" dirty="0"/>
              <a:t> </a:t>
            </a:r>
          </a:p>
          <a:p>
            <a:pPr lvl="0"/>
            <a:endParaRPr lang="en-US" dirty="0"/>
          </a:p>
          <a:p>
            <a:pPr marL="0" indent="0">
              <a:buNone/>
            </a:pPr>
            <a:endParaRPr lang="en-US" dirty="0"/>
          </a:p>
        </p:txBody>
      </p:sp>
    </p:spTree>
    <p:extLst>
      <p:ext uri="{BB962C8B-B14F-4D97-AF65-F5344CB8AC3E}">
        <p14:creationId xmlns:p14="http://schemas.microsoft.com/office/powerpoint/2010/main" val="1540847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03CC6-99D6-4F9D-8D76-10A8FCE95355}"/>
              </a:ext>
            </a:extLst>
          </p:cNvPr>
          <p:cNvSpPr>
            <a:spLocks noGrp="1"/>
          </p:cNvSpPr>
          <p:nvPr>
            <p:ph type="title"/>
          </p:nvPr>
        </p:nvSpPr>
        <p:spPr/>
        <p:txBody>
          <a:bodyPr/>
          <a:lstStyle/>
          <a:p>
            <a:r>
              <a:rPr lang="en-US" b="1" dirty="0"/>
              <a:t>2. Data</a:t>
            </a:r>
            <a:endParaRPr lang="en-US" dirty="0"/>
          </a:p>
        </p:txBody>
      </p:sp>
      <p:sp>
        <p:nvSpPr>
          <p:cNvPr id="3" name="Content Placeholder 2">
            <a:extLst>
              <a:ext uri="{FF2B5EF4-FFF2-40B4-BE49-F238E27FC236}">
                <a16:creationId xmlns:a16="http://schemas.microsoft.com/office/drawing/2014/main" id="{553EF594-508E-4C64-AA26-2801A541E83E}"/>
              </a:ext>
            </a:extLst>
          </p:cNvPr>
          <p:cNvSpPr>
            <a:spLocks noGrp="1"/>
          </p:cNvSpPr>
          <p:nvPr>
            <p:ph idx="1"/>
          </p:nvPr>
        </p:nvSpPr>
        <p:spPr/>
        <p:txBody>
          <a:bodyPr/>
          <a:lstStyle/>
          <a:p>
            <a:pPr marL="0" lvl="0" indent="0">
              <a:buNone/>
            </a:pPr>
            <a:r>
              <a:rPr lang="en-US" dirty="0"/>
              <a:t>The following will also be utilized to ensure that there is business demand and pricing of commodities are stable for profitability of the company:</a:t>
            </a:r>
          </a:p>
          <a:p>
            <a:pPr marL="0" indent="0">
              <a:buNone/>
            </a:pPr>
            <a:r>
              <a:rPr lang="en-US" dirty="0"/>
              <a:t>A. </a:t>
            </a:r>
            <a:r>
              <a:rPr lang="en-US" b="1" dirty="0"/>
              <a:t>Projected Population of the Philippines </a:t>
            </a:r>
            <a:r>
              <a:rPr lang="en-US" dirty="0"/>
              <a:t>from 2020 to 2045 (used as basis for long term business demand)</a:t>
            </a:r>
          </a:p>
          <a:p>
            <a:r>
              <a:rPr lang="en-US" dirty="0"/>
              <a:t>Link: </a:t>
            </a:r>
            <a:r>
              <a:rPr lang="en-US" u="sng" dirty="0">
                <a:hlinkClick r:id="rId2"/>
              </a:rPr>
              <a:t>https://psa.gov.ph/sites/default/files/attachments/hsd/pressrelease/2010%20CB%20-%20Tables%20for%20Special%20Release.xlsx</a:t>
            </a:r>
            <a:endParaRPr lang="en-US" dirty="0"/>
          </a:p>
          <a:p>
            <a:endParaRPr lang="en-US" dirty="0"/>
          </a:p>
        </p:txBody>
      </p:sp>
    </p:spTree>
    <p:extLst>
      <p:ext uri="{BB962C8B-B14F-4D97-AF65-F5344CB8AC3E}">
        <p14:creationId xmlns:p14="http://schemas.microsoft.com/office/powerpoint/2010/main" val="2173766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CE571-9ECC-43ED-B90C-7740C5FADF7C}"/>
              </a:ext>
            </a:extLst>
          </p:cNvPr>
          <p:cNvSpPr>
            <a:spLocks noGrp="1"/>
          </p:cNvSpPr>
          <p:nvPr>
            <p:ph type="title"/>
          </p:nvPr>
        </p:nvSpPr>
        <p:spPr/>
        <p:txBody>
          <a:bodyPr/>
          <a:lstStyle/>
          <a:p>
            <a:r>
              <a:rPr lang="en-US" b="1" dirty="0"/>
              <a:t>2. Data</a:t>
            </a:r>
            <a:endParaRPr lang="en-US" dirty="0"/>
          </a:p>
        </p:txBody>
      </p:sp>
      <p:sp>
        <p:nvSpPr>
          <p:cNvPr id="3" name="Content Placeholder 2">
            <a:extLst>
              <a:ext uri="{FF2B5EF4-FFF2-40B4-BE49-F238E27FC236}">
                <a16:creationId xmlns:a16="http://schemas.microsoft.com/office/drawing/2014/main" id="{C25D8715-96E4-4643-ACB1-E53E74EAB80C}"/>
              </a:ext>
            </a:extLst>
          </p:cNvPr>
          <p:cNvSpPr>
            <a:spLocks noGrp="1"/>
          </p:cNvSpPr>
          <p:nvPr>
            <p:ph idx="1"/>
          </p:nvPr>
        </p:nvSpPr>
        <p:spPr/>
        <p:txBody>
          <a:bodyPr/>
          <a:lstStyle/>
          <a:p>
            <a:pPr marL="0" indent="0">
              <a:buNone/>
            </a:pPr>
            <a:r>
              <a:rPr lang="en-US" dirty="0"/>
              <a:t>B. </a:t>
            </a:r>
            <a:r>
              <a:rPr lang="en-US" b="1" dirty="0"/>
              <a:t>Consumer Price Index (CPI)</a:t>
            </a:r>
            <a:r>
              <a:rPr lang="en-US" dirty="0"/>
              <a:t> for All Income Households by Commodity Group and Geographic Area 2012 to 2018 – Philippines (used to gauge and ensure stability of pricing and expenses) </a:t>
            </a:r>
          </a:p>
          <a:p>
            <a:pPr marL="0" indent="0">
              <a:buNone/>
            </a:pPr>
            <a:r>
              <a:rPr lang="en-US" dirty="0"/>
              <a:t>Link: </a:t>
            </a:r>
            <a:r>
              <a:rPr lang="en-US" u="sng" dirty="0">
                <a:hlinkClick r:id="rId2"/>
              </a:rPr>
              <a:t>http://openstat.psa.gov.ph/sites/default/files/CPI_2012%3D100_2012-2018_v_1.xlsx</a:t>
            </a:r>
            <a:endParaRPr lang="en-US" dirty="0"/>
          </a:p>
          <a:p>
            <a:pPr marL="0" indent="0">
              <a:buNone/>
            </a:pPr>
            <a:endParaRPr lang="en-US" dirty="0"/>
          </a:p>
        </p:txBody>
      </p:sp>
    </p:spTree>
    <p:extLst>
      <p:ext uri="{BB962C8B-B14F-4D97-AF65-F5344CB8AC3E}">
        <p14:creationId xmlns:p14="http://schemas.microsoft.com/office/powerpoint/2010/main" val="31238470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A6F5C4-4F6D-4363-A59A-36ABDF07BE06}"/>
              </a:ext>
            </a:extLst>
          </p:cNvPr>
          <p:cNvSpPr>
            <a:spLocks noGrp="1"/>
          </p:cNvSpPr>
          <p:nvPr>
            <p:ph type="title"/>
          </p:nvPr>
        </p:nvSpPr>
        <p:spPr/>
        <p:txBody>
          <a:bodyPr/>
          <a:lstStyle/>
          <a:p>
            <a:r>
              <a:rPr lang="en-US" b="1" dirty="0"/>
              <a:t>2. Data</a:t>
            </a:r>
            <a:endParaRPr lang="en-US" dirty="0"/>
          </a:p>
        </p:txBody>
      </p:sp>
      <p:sp>
        <p:nvSpPr>
          <p:cNvPr id="3" name="Content Placeholder 2">
            <a:extLst>
              <a:ext uri="{FF2B5EF4-FFF2-40B4-BE49-F238E27FC236}">
                <a16:creationId xmlns:a16="http://schemas.microsoft.com/office/drawing/2014/main" id="{0ACC568C-FF99-4C35-81A5-B8C3D78C18AE}"/>
              </a:ext>
            </a:extLst>
          </p:cNvPr>
          <p:cNvSpPr>
            <a:spLocks noGrp="1"/>
          </p:cNvSpPr>
          <p:nvPr>
            <p:ph idx="1"/>
          </p:nvPr>
        </p:nvSpPr>
        <p:spPr/>
        <p:txBody>
          <a:bodyPr/>
          <a:lstStyle/>
          <a:p>
            <a:pPr lvl="0"/>
            <a:r>
              <a:rPr lang="en-US" b="1" dirty="0"/>
              <a:t>Foursquare API</a:t>
            </a:r>
            <a:r>
              <a:rPr lang="en-US" dirty="0"/>
              <a:t> - to be used to get the top venues of neighborhoods </a:t>
            </a:r>
          </a:p>
          <a:p>
            <a:r>
              <a:rPr lang="en-US" dirty="0"/>
              <a:t>Link: </a:t>
            </a:r>
            <a:r>
              <a:rPr lang="en-US" u="sng" dirty="0">
                <a:hlinkClick r:id="rId2"/>
              </a:rPr>
              <a:t>https://developer.foursquare.com/places-api#accountTypes</a:t>
            </a:r>
            <a:endParaRPr lang="en-US" dirty="0"/>
          </a:p>
          <a:p>
            <a:endParaRPr lang="en-US" dirty="0"/>
          </a:p>
        </p:txBody>
      </p:sp>
    </p:spTree>
    <p:extLst>
      <p:ext uri="{BB962C8B-B14F-4D97-AF65-F5344CB8AC3E}">
        <p14:creationId xmlns:p14="http://schemas.microsoft.com/office/powerpoint/2010/main" val="40121997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A43E-4C6D-41EA-A1A2-ADA8AE6C7CED}"/>
              </a:ext>
            </a:extLst>
          </p:cNvPr>
          <p:cNvSpPr>
            <a:spLocks noGrp="1"/>
          </p:cNvSpPr>
          <p:nvPr>
            <p:ph type="title"/>
          </p:nvPr>
        </p:nvSpPr>
        <p:spPr/>
        <p:txBody>
          <a:bodyPr/>
          <a:lstStyle/>
          <a:p>
            <a:r>
              <a:rPr lang="en-US" b="1" dirty="0"/>
              <a:t>3. Methodology</a:t>
            </a:r>
            <a:br>
              <a:rPr lang="en-US" b="1" dirty="0"/>
            </a:br>
            <a:endParaRPr lang="en-US" dirty="0"/>
          </a:p>
        </p:txBody>
      </p:sp>
      <p:sp>
        <p:nvSpPr>
          <p:cNvPr id="3" name="Content Placeholder 2">
            <a:extLst>
              <a:ext uri="{FF2B5EF4-FFF2-40B4-BE49-F238E27FC236}">
                <a16:creationId xmlns:a16="http://schemas.microsoft.com/office/drawing/2014/main" id="{F3A0F410-D0B2-493B-AC44-47723247D29A}"/>
              </a:ext>
            </a:extLst>
          </p:cNvPr>
          <p:cNvSpPr>
            <a:spLocks noGrp="1"/>
          </p:cNvSpPr>
          <p:nvPr>
            <p:ph idx="1"/>
          </p:nvPr>
        </p:nvSpPr>
        <p:spPr>
          <a:xfrm>
            <a:off x="1141412" y="1409700"/>
            <a:ext cx="9905999" cy="5076825"/>
          </a:xfrm>
        </p:spPr>
        <p:txBody>
          <a:bodyPr>
            <a:normAutofit/>
          </a:bodyPr>
          <a:lstStyle/>
          <a:p>
            <a:pPr marL="0" indent="0">
              <a:buNone/>
            </a:pPr>
            <a:r>
              <a:rPr lang="en-US" b="1" dirty="0"/>
              <a:t>Overview</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The Philippines is an archipelago that comprises over 7,000 islands with a total land area of 115,831 square miles, grouped into three: Luzon (north), Visayas (center) and Mindanao (south).  The country has diverse population which is spread all over cities and provinces. </a:t>
            </a:r>
          </a:p>
          <a:p>
            <a:endParaRPr lang="en-US" dirty="0"/>
          </a:p>
        </p:txBody>
      </p:sp>
      <p:pic>
        <p:nvPicPr>
          <p:cNvPr id="4" name="Picture 3">
            <a:extLst>
              <a:ext uri="{FF2B5EF4-FFF2-40B4-BE49-F238E27FC236}">
                <a16:creationId xmlns:a16="http://schemas.microsoft.com/office/drawing/2014/main" id="{02CAE8B2-6BE2-4857-8AA0-1ABA654FB814}"/>
              </a:ext>
            </a:extLst>
          </p:cNvPr>
          <p:cNvPicPr/>
          <p:nvPr/>
        </p:nvPicPr>
        <p:blipFill>
          <a:blip r:embed="rId2">
            <a:extLst>
              <a:ext uri="{28A0092B-C50C-407E-A947-70E740481C1C}">
                <a14:useLocalDpi xmlns:a14="http://schemas.microsoft.com/office/drawing/2010/main" val="0"/>
              </a:ext>
            </a:extLst>
          </a:blip>
          <a:stretch>
            <a:fillRect/>
          </a:stretch>
        </p:blipFill>
        <p:spPr>
          <a:xfrm>
            <a:off x="6361430" y="1640495"/>
            <a:ext cx="3355340" cy="2495550"/>
          </a:xfrm>
          <a:prstGeom prst="rect">
            <a:avLst/>
          </a:prstGeom>
        </p:spPr>
      </p:pic>
    </p:spTree>
    <p:extLst>
      <p:ext uri="{BB962C8B-B14F-4D97-AF65-F5344CB8AC3E}">
        <p14:creationId xmlns:p14="http://schemas.microsoft.com/office/powerpoint/2010/main" val="1865752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44682-8E4A-4A00-9F73-EAD6AE414EA9}"/>
              </a:ext>
            </a:extLst>
          </p:cNvPr>
          <p:cNvSpPr>
            <a:spLocks noGrp="1"/>
          </p:cNvSpPr>
          <p:nvPr>
            <p:ph type="title"/>
          </p:nvPr>
        </p:nvSpPr>
        <p:spPr>
          <a:xfrm>
            <a:off x="1141413" y="618518"/>
            <a:ext cx="9905998" cy="686407"/>
          </a:xfrm>
        </p:spPr>
        <p:txBody>
          <a:bodyPr/>
          <a:lstStyle/>
          <a:p>
            <a:r>
              <a:rPr lang="en-US" b="1" dirty="0"/>
              <a:t>3. Methodology</a:t>
            </a:r>
            <a:endParaRPr lang="en-US" dirty="0"/>
          </a:p>
        </p:txBody>
      </p:sp>
      <p:sp>
        <p:nvSpPr>
          <p:cNvPr id="3" name="Content Placeholder 2">
            <a:extLst>
              <a:ext uri="{FF2B5EF4-FFF2-40B4-BE49-F238E27FC236}">
                <a16:creationId xmlns:a16="http://schemas.microsoft.com/office/drawing/2014/main" id="{8B2C1CA2-C200-4C19-84CE-E1252B4E73C2}"/>
              </a:ext>
            </a:extLst>
          </p:cNvPr>
          <p:cNvSpPr>
            <a:spLocks noGrp="1"/>
          </p:cNvSpPr>
          <p:nvPr>
            <p:ph idx="1"/>
          </p:nvPr>
        </p:nvSpPr>
        <p:spPr>
          <a:xfrm>
            <a:off x="838200" y="1428750"/>
            <a:ext cx="10209211" cy="4705350"/>
          </a:xfrm>
        </p:spPr>
        <p:txBody>
          <a:bodyPr>
            <a:normAutofit fontScale="70000" lnSpcReduction="20000"/>
          </a:bodyPr>
          <a:lstStyle/>
          <a:p>
            <a:pPr marL="0" indent="0">
              <a:buNone/>
            </a:pPr>
            <a:r>
              <a:rPr lang="en-US" dirty="0"/>
              <a:t>In order to achieve the objective of finding the ideal location to open a restaurant the following steps were performed:</a:t>
            </a:r>
          </a:p>
          <a:p>
            <a:pPr lvl="0"/>
            <a:r>
              <a:rPr lang="en-US" dirty="0"/>
              <a:t>First, to find the best city in the Philippines considering customer demands and business operational cost.  Accordingly, density per city for customer demand, population projection for long term viability of the business,  and consumer purchasing index (CPI) were used as basis.  CPI is a statistical estimate which measures changes in the price level of market basket of consumer goods and services purchased by households.</a:t>
            </a:r>
          </a:p>
          <a:p>
            <a:pPr marL="0" indent="0">
              <a:buNone/>
            </a:pPr>
            <a:endParaRPr lang="en-US" dirty="0"/>
          </a:p>
          <a:p>
            <a:pPr lvl="0"/>
            <a:r>
              <a:rPr lang="en-US" dirty="0"/>
              <a:t>Second, clustering the neighborhoods of the selected City using </a:t>
            </a:r>
            <a:r>
              <a:rPr lang="en-US" b="1" i="1" dirty="0" err="1"/>
              <a:t>Kmeans</a:t>
            </a:r>
            <a:r>
              <a:rPr lang="en-US" dirty="0"/>
              <a:t>.  </a:t>
            </a:r>
            <a:r>
              <a:rPr lang="en-US" dirty="0" err="1"/>
              <a:t>Kmeans</a:t>
            </a:r>
            <a:r>
              <a:rPr lang="en-US" dirty="0"/>
              <a:t> is an unsupervised machine learning clustering algorithm, which can partition unlabeled data with similar characteristics to quickly discover insights.  </a:t>
            </a:r>
          </a:p>
          <a:p>
            <a:endParaRPr lang="en-US" dirty="0"/>
          </a:p>
          <a:p>
            <a:pPr lvl="0"/>
            <a:r>
              <a:rPr lang="en-US" dirty="0"/>
              <a:t>Finally, select the best cluster of neighborhoods visually based on the cloud map of categories of venues generated from Foursquare.</a:t>
            </a:r>
          </a:p>
          <a:p>
            <a:endParaRPr lang="en-US" dirty="0"/>
          </a:p>
        </p:txBody>
      </p:sp>
    </p:spTree>
    <p:extLst>
      <p:ext uri="{BB962C8B-B14F-4D97-AF65-F5344CB8AC3E}">
        <p14:creationId xmlns:p14="http://schemas.microsoft.com/office/powerpoint/2010/main" val="416899268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30</TotalTime>
  <Words>997</Words>
  <Application>Microsoft Office PowerPoint</Application>
  <PresentationFormat>Widescreen</PresentationFormat>
  <Paragraphs>69</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Tw Cen MT</vt:lpstr>
      <vt:lpstr>Circuit</vt:lpstr>
      <vt:lpstr>COURSERA CAPSTONE PROJECT</vt:lpstr>
      <vt:lpstr>1. Introduction / Business Problem </vt:lpstr>
      <vt:lpstr>Target Audience </vt:lpstr>
      <vt:lpstr>2. Data </vt:lpstr>
      <vt:lpstr>2. Data</vt:lpstr>
      <vt:lpstr>2. Data</vt:lpstr>
      <vt:lpstr>2. Data</vt:lpstr>
      <vt:lpstr>3. Methodology </vt:lpstr>
      <vt:lpstr>3. Methodology</vt:lpstr>
      <vt:lpstr>NCR Cities of the Philippines</vt:lpstr>
      <vt:lpstr>NCR (Metro Manila) </vt:lpstr>
      <vt:lpstr>PowerPoint Presentation</vt:lpstr>
      <vt:lpstr>Projected Population </vt:lpstr>
      <vt:lpstr>Consumer Price Index </vt:lpstr>
      <vt:lpstr>4. Results and Discussion</vt:lpstr>
      <vt:lpstr>Makati neighborhoods</vt:lpstr>
      <vt:lpstr>Makati neighborhoods</vt:lpstr>
      <vt:lpstr>The winning cluster - 2</vt:lpstr>
      <vt:lpstr>The winning cluster - 2</vt:lpstr>
      <vt:lpstr>5. Conclusion </vt:lpstr>
      <vt:lpstr>Thank you for your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Odi</dc:creator>
  <cp:lastModifiedBy>Odi</cp:lastModifiedBy>
  <cp:revision>5</cp:revision>
  <dcterms:created xsi:type="dcterms:W3CDTF">2019-01-23T18:43:05Z</dcterms:created>
  <dcterms:modified xsi:type="dcterms:W3CDTF">2019-01-23T19:13:05Z</dcterms:modified>
</cp:coreProperties>
</file>

<file path=docProps/thumbnail.jpeg>
</file>